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5143500" cx="9144000"/>
  <p:notesSz cx="6858000" cy="9144000"/>
  <p:embeddedFontLst>
    <p:embeddedFont>
      <p:font typeface="Nunito"/>
      <p:regular r:id="rId25"/>
      <p:bold r:id="rId26"/>
      <p:italic r:id="rId27"/>
      <p:boldItalic r:id="rId28"/>
    </p:embeddedFont>
    <p:embeddedFont>
      <p:font typeface="Maven Pro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Nunito-bold.fntdata"/><Relationship Id="rId25" Type="http://schemas.openxmlformats.org/officeDocument/2006/relationships/font" Target="fonts/Nunito-regular.fntdata"/><Relationship Id="rId28" Type="http://schemas.openxmlformats.org/officeDocument/2006/relationships/font" Target="fonts/Nunito-boldItalic.fntdata"/><Relationship Id="rId27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aven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MavenPr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caf671fee5_0_10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caf671fee5_0_10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caf671fee5_0_10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caf671fee5_0_10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3caf671fee5_0_10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3caf671fee5_0_10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caf671fee5_0_10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3caf671fee5_0_10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caf671fee5_0_10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caf671fee5_0_10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caf671fee5_0_10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caf671fee5_0_10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3caf671fee5_0_10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3caf671fee5_0_10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caf671fee5_0_10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caf671fee5_0_10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3caf671fee5_0_10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3caf671fee5_0_10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3caf671fee5_0_10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3caf671fee5_0_10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caf671fee5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caf671fee5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caf671fee5_0_9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caf671fee5_0_9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caf671fee5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caf671fee5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caf671fee5_0_9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caf671fee5_0_9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caf671fee5_0_9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caf671fee5_0_9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3caf671fee5_0_9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3caf671fee5_0_9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caf671fee5_0_10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caf671fee5_0_10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caf671fee5_0_10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caf671fee5_0_10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png"/><Relationship Id="rId4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August 2025 Ground Water Sampling Results</a:t>
            </a:r>
            <a:endParaRPr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Chromium</a:t>
            </a:r>
            <a:endParaRPr/>
          </a:p>
        </p:txBody>
      </p:sp>
      <p:sp>
        <p:nvSpPr>
          <p:cNvPr id="344" name="Google Shape;344;p22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7/80 samples (9%) contained greater than 0.002 mg/L of chromium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7, 0 had a chromium level above the EPA limit (.01 mg/L)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Chromium levels ranged from .0024 mg/L to .0089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600" y="1597875"/>
            <a:ext cx="3974400" cy="2618137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2"/>
          <p:cNvSpPr txBox="1"/>
          <p:nvPr/>
        </p:nvSpPr>
        <p:spPr>
          <a:xfrm>
            <a:off x="5552475" y="4372750"/>
            <a:ext cx="34290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https://www.sportsperformancebulletin.com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47" name="Google Shape;347;p22" title="chromium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8968" y="-61375"/>
            <a:ext cx="39756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Cobalt</a:t>
            </a:r>
            <a:endParaRPr/>
          </a:p>
        </p:txBody>
      </p:sp>
      <p:sp>
        <p:nvSpPr>
          <p:cNvPr id="353" name="Google Shape;353;p23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2/80 samples (3%) contained greater than 0.002 mg/L of cobalt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There is no EPA recognized unsafe level for cobalt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Cobalt levels ranged from .0024 mg/L to .0056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4" name="Google Shape;35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600" y="1220500"/>
            <a:ext cx="3974400" cy="2926973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3"/>
          <p:cNvSpPr txBox="1"/>
          <p:nvPr/>
        </p:nvSpPr>
        <p:spPr>
          <a:xfrm>
            <a:off x="5261475" y="4498600"/>
            <a:ext cx="3775200" cy="3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https://www.cobaltinstitute.org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Copper</a:t>
            </a:r>
            <a:endParaRPr/>
          </a:p>
        </p:txBody>
      </p:sp>
      <p:sp>
        <p:nvSpPr>
          <p:cNvPr id="361" name="Google Shape;361;p24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67/80 samples (84%) contained greater than 0.002 mg/L of copper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67, 0 had a copper level above the EPA limit (1.3 mg/L)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Copper levels ranged from .0021 mg/L to  1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2" name="Google Shape;36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600" y="1597875"/>
            <a:ext cx="3974400" cy="222566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4"/>
          <p:cNvSpPr txBox="1"/>
          <p:nvPr/>
        </p:nvSpPr>
        <p:spPr>
          <a:xfrm>
            <a:off x="6079400" y="4404225"/>
            <a:ext cx="30123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https://www.livescience.com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Lead</a:t>
            </a:r>
            <a:endParaRPr/>
          </a:p>
        </p:txBody>
      </p:sp>
      <p:sp>
        <p:nvSpPr>
          <p:cNvPr id="369" name="Google Shape;369;p25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8/80 samples (10%) contained greater than 0.002 mg/L of lead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There is no EPA established unsafe level for lead because any amount of lead is considered unsafe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Lead levels ranged from .0022 mg/L to .089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Google Shape;370;p25" title="lea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328" y="0"/>
            <a:ext cx="397567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Molybdenum</a:t>
            </a:r>
            <a:endParaRPr/>
          </a:p>
        </p:txBody>
      </p:sp>
      <p:sp>
        <p:nvSpPr>
          <p:cNvPr id="376" name="Google Shape;376;p26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28/80 samples (35%) contained greater than 0.002 mg/L of molybdenum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28, 0 had a molybdenum level above the EPA limit (.04 mg/L)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Molybdenum levels ranged from .0024 mg/L to  .023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7" name="Google Shape;37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600" y="1597875"/>
            <a:ext cx="3974400" cy="223909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26"/>
          <p:cNvSpPr txBox="1"/>
          <p:nvPr/>
        </p:nvSpPr>
        <p:spPr>
          <a:xfrm>
            <a:off x="5340125" y="4207600"/>
            <a:ext cx="3704400" cy="3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https://www.taiton.com.au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Nickel</a:t>
            </a:r>
            <a:endParaRPr/>
          </a:p>
        </p:txBody>
      </p:sp>
      <p:sp>
        <p:nvSpPr>
          <p:cNvPr id="384" name="Google Shape;384;p27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27/80 samples (34%) contained greater than 0.002 mg/L of nickel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27, 0 had a nickel level above the EPA limit (.1 mg/L)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Nickel levels ranged from .002 mg/L to  .059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85" name="Google Shape;38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600" y="1380625"/>
            <a:ext cx="3974400" cy="264895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7"/>
          <p:cNvSpPr txBox="1"/>
          <p:nvPr/>
        </p:nvSpPr>
        <p:spPr>
          <a:xfrm>
            <a:off x="5395175" y="4239050"/>
            <a:ext cx="3609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https://www.cohenusa.com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Selenium</a:t>
            </a:r>
            <a:endParaRPr/>
          </a:p>
        </p:txBody>
      </p:sp>
      <p:sp>
        <p:nvSpPr>
          <p:cNvPr id="392" name="Google Shape;392;p28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8/80 samples (10%) contained greater than 0.002 mg/L of selenium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8, 0 had a selenium level above the EPA limit (2 mg/L)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Selenium levels ranged from .002 mg/L to  .0042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3" name="Google Shape;3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8200" y="955850"/>
            <a:ext cx="3575800" cy="3575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28"/>
          <p:cNvSpPr txBox="1"/>
          <p:nvPr/>
        </p:nvSpPr>
        <p:spPr>
          <a:xfrm>
            <a:off x="5678300" y="4640150"/>
            <a:ext cx="33819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https://lingolandedu.com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Vanadium</a:t>
            </a:r>
            <a:endParaRPr/>
          </a:p>
        </p:txBody>
      </p:sp>
      <p:sp>
        <p:nvSpPr>
          <p:cNvPr id="400" name="Google Shape;400;p29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7/80 samples (9%) contained greater than 0.002 mg/L of vanadium.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7, 0 had a vanadium level above the EPA limit (2 mg/L).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Vanadium levels ranged from .002 mg/L to  .007 mg/L.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1" name="Google Shape;4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600" y="1821050"/>
            <a:ext cx="3974400" cy="2235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29"/>
          <p:cNvSpPr txBox="1"/>
          <p:nvPr/>
        </p:nvSpPr>
        <p:spPr>
          <a:xfrm>
            <a:off x="5316525" y="4333450"/>
            <a:ext cx="37437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https://www.batterytechonline.com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Zinc</a:t>
            </a:r>
            <a:endParaRPr/>
          </a:p>
        </p:txBody>
      </p:sp>
      <p:sp>
        <p:nvSpPr>
          <p:cNvPr id="408" name="Google Shape;408;p30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47/80 samples (59%) contained greater than 0.01 mg/L of zinc.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47, 0 had a zinc level above the EPA limit (5 mg/L).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Zinc levels ranged from .011 mg/L to       1.5 mg/L.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9" name="Google Shape;4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036" y="1073925"/>
            <a:ext cx="3453965" cy="3457724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0"/>
          <p:cNvSpPr txBox="1"/>
          <p:nvPr/>
        </p:nvSpPr>
        <p:spPr>
          <a:xfrm>
            <a:off x="5725475" y="4655900"/>
            <a:ext cx="3334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Image from https://www.sciencelearn.org.nz</a:t>
            </a:r>
            <a:endParaRPr sz="10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1"/>
          <p:cNvSpPr txBox="1"/>
          <p:nvPr>
            <p:ph type="title"/>
          </p:nvPr>
        </p:nvSpPr>
        <p:spPr>
          <a:xfrm>
            <a:off x="1056750" y="207210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</a:t>
            </a:r>
            <a:endParaRPr/>
          </a:p>
        </p:txBody>
      </p:sp>
      <p:sp>
        <p:nvSpPr>
          <p:cNvPr id="416" name="Google Shape;416;p31"/>
          <p:cNvSpPr txBox="1"/>
          <p:nvPr>
            <p:ph idx="1" type="body"/>
          </p:nvPr>
        </p:nvSpPr>
        <p:spPr>
          <a:xfrm>
            <a:off x="1107175" y="3421425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Sampling Background</a:t>
            </a:r>
            <a:endParaRPr/>
          </a:p>
        </p:txBody>
      </p:sp>
      <p:sp>
        <p:nvSpPr>
          <p:cNvPr id="284" name="Google Shape;284;p1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Sampling began 8/14, ended 8/28 2025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80 samples were collected across 66 landowners from various sources.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Every sample had a reportable level of </a:t>
            </a:r>
            <a:r>
              <a:rPr lang="en"/>
              <a:t>at least</a:t>
            </a:r>
            <a:r>
              <a:rPr lang="en"/>
              <a:t> one contaminant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Arsenic</a:t>
            </a:r>
            <a:endParaRPr/>
          </a:p>
        </p:txBody>
      </p:sp>
      <p:sp>
        <p:nvSpPr>
          <p:cNvPr id="290" name="Google Shape;290;p15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30/80 samples (38%) contained greater than 2 </a:t>
            </a:r>
            <a:r>
              <a:rPr lang="en"/>
              <a:t>µg/L of</a:t>
            </a:r>
            <a:r>
              <a:rPr lang="en"/>
              <a:t> </a:t>
            </a:r>
            <a:r>
              <a:rPr lang="en"/>
              <a:t>arsenic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30, 17 had an arsenic </a:t>
            </a:r>
            <a:r>
              <a:rPr lang="en"/>
              <a:t>level</a:t>
            </a:r>
            <a:r>
              <a:rPr lang="en"/>
              <a:t> above the EPA limit (10 µg/L)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Arsenic levels ranged from 2.4 </a:t>
            </a:r>
            <a:r>
              <a:rPr lang="en"/>
              <a:t>µg/L to 260 µg/L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15" title="arsenic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593" y="0"/>
            <a:ext cx="39756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Nitrates</a:t>
            </a:r>
            <a:endParaRPr/>
          </a:p>
        </p:txBody>
      </p:sp>
      <p:sp>
        <p:nvSpPr>
          <p:cNvPr id="297" name="Google Shape;297;p16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30/80 samples (38%) contained greater than 0.4 mg/L of nitrates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30, 5 had a nitrate level above the EPA limit (3 mg/L)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Nitrate levels ranged from .54 mg/L to 4.9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8" name="Google Shape;2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9850" y="1344850"/>
            <a:ext cx="3324150" cy="30451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6"/>
          <p:cNvSpPr txBox="1"/>
          <p:nvPr/>
        </p:nvSpPr>
        <p:spPr>
          <a:xfrm>
            <a:off x="5882775" y="4632300"/>
            <a:ext cx="32244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666666"/>
                </a:solidFill>
                <a:latin typeface="Nunito"/>
                <a:ea typeface="Nunito"/>
                <a:cs typeface="Nunito"/>
                <a:sym typeface="Nunito"/>
              </a:rPr>
              <a:t>Image from https://waterquality.montana.edu</a:t>
            </a:r>
            <a:endParaRPr sz="1000">
              <a:solidFill>
                <a:srgbClr val="666666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7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Total Coliforms and E.Coli</a:t>
            </a:r>
            <a:endParaRPr/>
          </a:p>
        </p:txBody>
      </p:sp>
      <p:sp>
        <p:nvSpPr>
          <p:cNvPr id="305" name="Google Shape;305;p17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36/80 samples (45%) contained coliforms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36, 4 contained E. Coli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Total coliform levels ranged from 1 per 100 mL to &gt;2419.6 per 100mL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E. Coli levels ranged from 1 </a:t>
            </a:r>
            <a:r>
              <a:rPr lang="en"/>
              <a:t>per 100 mL to 4.1 per 100 mL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6" name="Google Shape;30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600" y="1597875"/>
            <a:ext cx="3974400" cy="26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7"/>
          <p:cNvSpPr txBox="1"/>
          <p:nvPr/>
        </p:nvSpPr>
        <p:spPr>
          <a:xfrm>
            <a:off x="5489550" y="4805325"/>
            <a:ext cx="3654600" cy="3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https://harpethconservancy.org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8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Iron</a:t>
            </a:r>
            <a:endParaRPr/>
          </a:p>
        </p:txBody>
      </p:sp>
      <p:sp>
        <p:nvSpPr>
          <p:cNvPr id="313" name="Google Shape;313;p18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35/80 samples (44%) contained greater than 100 </a:t>
            </a:r>
            <a:r>
              <a:rPr lang="en"/>
              <a:t>µg/L</a:t>
            </a:r>
            <a:r>
              <a:rPr lang="en"/>
              <a:t> of iron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35, 22 had an iron level above the EPA limit (300 </a:t>
            </a:r>
            <a:r>
              <a:rPr lang="en"/>
              <a:t>µg/L</a:t>
            </a:r>
            <a:r>
              <a:rPr lang="en"/>
              <a:t>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Iron levels ranged from 130 </a:t>
            </a:r>
            <a:r>
              <a:rPr lang="en"/>
              <a:t>µg/L</a:t>
            </a:r>
            <a:r>
              <a:rPr lang="en"/>
              <a:t> to 6500 </a:t>
            </a:r>
            <a:r>
              <a:rPr lang="en"/>
              <a:t>µg/L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18"/>
          <p:cNvSpPr txBox="1"/>
          <p:nvPr/>
        </p:nvSpPr>
        <p:spPr>
          <a:xfrm>
            <a:off x="5552450" y="4726675"/>
            <a:ext cx="33582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315" name="Google Shape;315;p18" title="ir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343" y="0"/>
            <a:ext cx="397564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9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Magnesium</a:t>
            </a:r>
            <a:endParaRPr/>
          </a:p>
        </p:txBody>
      </p:sp>
      <p:sp>
        <p:nvSpPr>
          <p:cNvPr id="321" name="Google Shape;321;p19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77/80 samples (96%) contained greater than 0.6 mg/L of magnesium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There is no EPA recognized unsafe level for magnesium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Magnesium levels ranged from .69 mg/L to 55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8974" y="1285638"/>
            <a:ext cx="3505026" cy="3494274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9"/>
          <p:cNvSpPr txBox="1"/>
          <p:nvPr/>
        </p:nvSpPr>
        <p:spPr>
          <a:xfrm>
            <a:off x="5867050" y="4821025"/>
            <a:ext cx="3240300" cy="2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https://www.sciencelearn.org.nz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Manganese</a:t>
            </a:r>
            <a:endParaRPr/>
          </a:p>
        </p:txBody>
      </p:sp>
      <p:sp>
        <p:nvSpPr>
          <p:cNvPr id="329" name="Google Shape;329;p20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44/80 samples (55%) contained greater than 20 µg/L of manganese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44, 24 had a manganese level above the EPA limit (300 µg/L)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Manganese levels ranged from 20 µg/L to 4500 µg/L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0" name="Google Shape;330;p20" title="manganes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9593" y="0"/>
            <a:ext cx="397566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1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Barium</a:t>
            </a:r>
            <a:endParaRPr/>
          </a:p>
        </p:txBody>
      </p:sp>
      <p:sp>
        <p:nvSpPr>
          <p:cNvPr id="336" name="Google Shape;336;p21"/>
          <p:cNvSpPr txBox="1"/>
          <p:nvPr>
            <p:ph idx="1" type="body"/>
          </p:nvPr>
        </p:nvSpPr>
        <p:spPr>
          <a:xfrm>
            <a:off x="1303800" y="1990050"/>
            <a:ext cx="38658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74/80 samples (93%) contained greater than 0.01 mg/L of barium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Of those 74, 0 had a barium level above the EPA limit (2 mg/L)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/>
              <a:t>Barium levels ranged from .014 mg/L to    .7 mg/L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3025" y="790675"/>
            <a:ext cx="3740975" cy="374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1"/>
          <p:cNvSpPr txBox="1"/>
          <p:nvPr/>
        </p:nvSpPr>
        <p:spPr>
          <a:xfrm>
            <a:off x="5513150" y="4703075"/>
            <a:ext cx="3421200" cy="33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Nunito"/>
                <a:ea typeface="Nunito"/>
                <a:cs typeface="Nunito"/>
                <a:sym typeface="Nunito"/>
              </a:rPr>
              <a:t>Image from https://periodictable.com</a:t>
            </a:r>
            <a:endParaRPr sz="1000">
              <a:solidFill>
                <a:srgbClr val="999999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